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1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07FAE-0B7F-4F87-B763-8641DE2B12EA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970E-1050-4D98-A2C5-1ECB36D7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4492-B8E6-4F6C-92F0-255575772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B23F0-C5D7-4CFF-B3D5-2EBA9F89B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1E264-D9F2-4C80-A9B0-C7F9E280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8168-CA78-49BB-8E9C-0919DF286B88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7BA96-2709-4987-B699-8E8DECC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B13-CB63-4BA3-AAE6-E44F54BB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4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BD7EE-2458-4917-8ED2-CAEB7B44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90BE-446F-4080-93B0-BB18A95F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957AD-E8DE-4186-942B-0F015A79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5A18-7E3D-4081-B927-E0B70CD1286C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105FB-A26E-4FAE-A9C0-2E6D9087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0759-DDC8-4B6E-9937-1925A8F3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3A448-9B3B-4540-9844-0DE85DBCF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AB321-518B-4868-9B50-2FDB09FA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1065-DE7C-4551-AE31-8D931524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4AF-7CC1-41AB-A651-AADA5C09983D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5EA3-8DFE-4218-B217-B8317CF2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1CE3-F2A8-409C-A7DA-7F12DA32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F3AB-B0A8-4B1F-B1F8-3C50A81B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E4A9-134D-4720-B306-D3E895385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222C-B56C-4317-AA07-2F8EDC71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FF9-6C04-4A70-AE1E-72BEB29C0585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EF64-9057-4D2A-9452-B173761C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F9961-BA8A-4009-8E4A-138DC10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5DD6-CEC9-45A3-B3D8-FB6EF3EC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8445-C17B-4924-AC34-AD90ED8A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C4CC-EB5C-4FDC-9CDC-E92183C1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C6FA-EA4A-43B3-85CC-3B5197D825C6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300FE-7BA6-4A61-A9C0-7A6A8E09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5A98-B4EB-4C83-A2FD-33ECF85D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0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78CC-B43D-4849-A97A-5E442CD1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C57B-9B0A-48B5-8059-820FA5EDB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71A6E8-8D7A-4CD0-842D-924B9D65C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7C7BB-B491-47BB-B225-8178E2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104ED-E5BC-478E-A3C3-5A3B9F0898F9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5CF7-3426-4025-8ADD-D7F10FCE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67C32-CDE7-4A8A-8175-E787390F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BE42-32A6-4735-9B57-A4D5E3C9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0331-5A77-48A2-B289-2258A954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DF5B-B445-43C1-BD7D-F6930260E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B8898-DA02-43C9-A4EC-397C59B3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651A7-245A-4557-A7E4-DB9719298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DE19A-5FA3-490C-B709-E9EE8EB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B4AC-FA16-4F77-B69F-AA14FAD598D2}" type="datetime1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93130-A46C-485B-87A0-8700D7B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62CB9-A096-41C2-A7D2-6BF4E853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2EDA-7634-4EFB-848D-5DBB042A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82B26-8583-41BD-BB27-02170D79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7DD2-7263-4FEF-B097-23A27D5C2EA9}" type="datetime1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DF50C-C524-434D-ABDE-CD343F3B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DCDA0-3A51-45F7-91AB-44766517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7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D690B-4A5D-4297-BBF2-8EC0FCF7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D475-61F2-41AA-B8FB-FC31F68700E2}" type="datetime1">
              <a:rPr lang="en-US" smtClean="0"/>
              <a:t>6/14/2019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27E2-D089-43A2-89EB-058141A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59DD-43CA-4AA0-AFB2-9C87771C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D640-FED8-439D-9DD8-C8317BEC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DEC1B-5ADB-45C0-9C1F-33E6FD92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70357-A0AE-46FD-9A46-1C660BE2A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BD3B5-004E-4E2E-963B-6C049A6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406D-C6DF-4750-A29A-E2C429414570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7781A-510D-4243-9A78-38FB143E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80AD6-4310-400B-BFE7-C0326361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E7E4-CA92-41F4-B7EE-C0A35AFA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3F9CE-D78E-4D28-ADCA-1B7AC4AA9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8C817-643C-4876-9C25-F297544FCA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6A419-3FD4-4B09-B74E-A01EE5E2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BB7C-AADF-4279-8172-F691F13A1CC6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2F6D7-5837-4C22-8E7A-DFF3C62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AAD67-7D12-4387-BFF2-719FC629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D90D0-5F90-4A9D-8CF6-8E44840C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1524-41DD-4441-8232-ADF1B3E0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91E8-0F7B-4C8C-B76C-C2735D3DE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7921F-416F-4AAB-B892-52E0110AA802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7ADB4-3713-43BF-BDE3-5BE174F6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FC758-D115-4C52-B43B-09A2903A0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6ED1-4475-4F4E-8AD9-D46751642C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False Data Injection Attacks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1CD45-DBE1-4C7B-834F-D78C4F544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Marilyn Wolf and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Serpanos</a:t>
            </a:r>
            <a:endParaRPr lang="en-US" dirty="0"/>
          </a:p>
          <a:p>
            <a:r>
              <a:rPr lang="en-US" dirty="0"/>
              <a:t>Safe and Secure Cyber-Physical Systems and Internet-of-Things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523B3-C20D-40C2-805C-E8E71638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18347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AE40A-273E-433A-98A0-CB9A65FDD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Kalman filter operation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091ECA-3DE4-4371-88AB-0DC61ABD018B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b="1" dirty="0"/>
                  <a:t>Predict Step: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Prediction of the </a:t>
                </a:r>
                <a:r>
                  <a:rPr lang="en-US" i="1" dirty="0" err="1"/>
                  <a:t>apriori</a:t>
                </a:r>
                <a:r>
                  <a:rPr lang="en-US" i="1" dirty="0"/>
                  <a:t> state </a:t>
                </a:r>
                <a:r>
                  <a:rPr lang="en-US" i="1" dirty="0">
                    <a:highlight>
                      <a:srgbClr val="FFFF00"/>
                    </a:highlight>
                  </a:rPr>
                  <a:t>estimation:</a:t>
                </a:r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dirty="0">
                    <a:highlight>
                      <a:srgbClr val="FFFF00"/>
                    </a:highlight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highlight>
                                  <a:srgbClr val="FFFF00"/>
                                </a:highlight>
                              </a:rPr>
                            </m:ctrlPr>
                          </m:accPr>
                          <m:e>
                            <m:r>
                              <a:rPr lang="en-US" i="1">
                                <a:highlight>
                                  <a:srgbClr val="FFFF00"/>
                                </a:highlight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|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−1</m:t>
                        </m:r>
                      </m:sub>
                    </m:sSub>
                    <m:r>
                      <a:rPr lang="en-US" i="1">
                        <a:highlight>
                          <a:srgbClr val="FFFF00"/>
                        </a:highlight>
                      </a:rPr>
                      <m:t>=</m:t>
                    </m:r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highlight>
                                  <a:srgbClr val="FFFF00"/>
                                </a:highlight>
                              </a:rPr>
                            </m:ctrlPr>
                          </m:accPr>
                          <m:e>
                            <m:r>
                              <a:rPr lang="en-US" i="1">
                                <a:highlight>
                                  <a:srgbClr val="FFFF00"/>
                                </a:highlight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−1|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−1</m:t>
                        </m:r>
                      </m:sub>
                    </m:sSub>
                    <m:r>
                      <a:rPr lang="en-US" i="1">
                        <a:highlight>
                          <a:srgbClr val="FFFF00"/>
                        </a:highlight>
                      </a:rPr>
                      <m:t>+</m:t>
                    </m:r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𝑢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</m:oMath>
                </a14:m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dirty="0">
                    <a:highlight>
                      <a:srgbClr val="FFFF00"/>
                    </a:highlight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 </m:t>
                        </m:r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  <m:r>
                      <a:rPr lang="en-US" i="1">
                        <a:highlight>
                          <a:srgbClr val="FFFF00"/>
                        </a:highlight>
                      </a:rPr>
                      <m:t>, </m:t>
                    </m:r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  <m:r>
                      <a:rPr lang="en-US" i="1">
                        <a:highlight>
                          <a:srgbClr val="FFFF00"/>
                        </a:highlight>
                      </a:rPr>
                      <m:t> </m:t>
                    </m:r>
                  </m:oMath>
                </a14:m>
                <a:r>
                  <a:rPr lang="en-US" dirty="0">
                    <a:highlight>
                      <a:srgbClr val="FFFF00"/>
                    </a:highlight>
                  </a:rPr>
                  <a:t>  … state transition and control input model</a:t>
                </a:r>
              </a:p>
              <a:p>
                <a:pPr marL="0" indent="0">
                  <a:buNone/>
                </a:pPr>
                <a:r>
                  <a:rPr lang="en-US" b="1" dirty="0">
                    <a:highlight>
                      <a:srgbClr val="FFFF00"/>
                    </a:highlight>
                  </a:rPr>
                  <a:t> </a:t>
                </a:r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i="1" dirty="0">
                    <a:highlight>
                      <a:srgbClr val="FFFF00"/>
                    </a:highlight>
                  </a:rPr>
                  <a:t>Prediction of the </a:t>
                </a:r>
                <a:r>
                  <a:rPr lang="en-US" i="1" dirty="0" err="1">
                    <a:highlight>
                      <a:srgbClr val="FFFF00"/>
                    </a:highlight>
                  </a:rPr>
                  <a:t>apriori</a:t>
                </a:r>
                <a:r>
                  <a:rPr lang="en-US" i="1" dirty="0">
                    <a:highlight>
                      <a:srgbClr val="FFFF00"/>
                    </a:highlight>
                  </a:rPr>
                  <a:t> error covariance:</a:t>
                </a:r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highlight>
                                <a:srgbClr val="FFFF00"/>
                              </a:highlight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|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−1</m:t>
                          </m:r>
                        </m:sub>
                      </m:sSub>
                      <m:r>
                        <a:rPr lang="en-US" i="1">
                          <a:highlight>
                            <a:srgbClr val="FFFF00"/>
                          </a:highlight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highlight>
                                <a:srgbClr val="FFFF00"/>
                              </a:highlight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highlight>
                                <a:srgbClr val="FFFF00"/>
                              </a:highlight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−1|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−1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highlight>
                                <a:srgbClr val="FFFF00"/>
                              </a:highlight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>
                                  <a:highlight>
                                    <a:srgbClr val="FFFF00"/>
                                  </a:highlight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highlight>
                                    <a:srgbClr val="FFFF00"/>
                                  </a:highlight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i="1">
                                  <a:highlight>
                                    <a:srgbClr val="FFFF00"/>
                                  </a:highlight>
                                </a:rPr>
                                <m:t>𝑇</m:t>
                              </m:r>
                            </m:sup>
                          </m:sSup>
                        </m:e>
                        <m:sub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highlight>
                            <a:srgbClr val="FFFF00"/>
                          </a:highlight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highlight>
                                <a:srgbClr val="FFFF00"/>
                              </a:highlight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𝐸</m:t>
                          </m:r>
                        </m:e>
                        <m:sub>
                          <m:r>
                            <a:rPr lang="en-US" i="1">
                              <a:highlight>
                                <a:srgbClr val="FFFF00"/>
                              </a:highlight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dirty="0">
                    <a:highlight>
                      <a:srgbClr val="FFFF00"/>
                    </a:highlight>
                  </a:rPr>
                  <a:t>where  </a:t>
                </a:r>
                <a14:m>
                  <m:oMath xmlns:m="http://schemas.openxmlformats.org/officeDocument/2006/math">
                    <m:r>
                      <a:rPr lang="en-US" i="1">
                        <a:highlight>
                          <a:srgbClr val="FFFF00"/>
                        </a:highlight>
                      </a:rPr>
                      <m:t> </m:t>
                    </m:r>
                    <m:sSub>
                      <m:sSubPr>
                        <m:ctrlPr>
                          <a:rPr lang="en-US" i="1">
                            <a:highlight>
                              <a:srgbClr val="FFFF00"/>
                            </a:highlight>
                          </a:rPr>
                        </m:ctrlPr>
                      </m:sSubPr>
                      <m:e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highlight>
                              <a:srgbClr val="FFFF00"/>
                            </a:highlight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>
                    <a:highlight>
                      <a:srgbClr val="FFFF00"/>
                    </a:highlight>
                  </a:rPr>
                  <a:t> is the noise covariance</a:t>
                </a:r>
              </a:p>
              <a:p>
                <a:endParaRPr lang="en-US" dirty="0">
                  <a:highlight>
                    <a:srgbClr val="FFFF00"/>
                  </a:highlight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091ECA-3DE4-4371-88AB-0DC61ABD01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529" t="-28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8CB4F2-099D-4A57-9999-7DC7E15EC0D9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en-US" b="1" dirty="0">
                    <a:highlight>
                      <a:srgbClr val="FFFF00"/>
                    </a:highlight>
                  </a:rPr>
                  <a:t>Update Step: </a:t>
                </a:r>
                <a:endParaRPr lang="en-US" dirty="0">
                  <a:highlight>
                    <a:srgbClr val="FFFF00"/>
                  </a:highlight>
                </a:endParaRPr>
              </a:p>
              <a:p>
                <a:pPr marL="0" indent="0">
                  <a:buNone/>
                </a:pPr>
                <a:r>
                  <a:rPr lang="en-US" i="1" dirty="0">
                    <a:highlight>
                      <a:srgbClr val="FFFF00"/>
                    </a:highlight>
                  </a:rPr>
                  <a:t>Measurement </a:t>
                </a:r>
                <a:r>
                  <a:rPr lang="en-US" i="1" dirty="0"/>
                  <a:t>Residual: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Residual Covariance: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   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dirty="0"/>
                  <a:t>is the observation noise covariance</a:t>
                </a:r>
              </a:p>
              <a:p>
                <a:pPr marL="0" indent="0">
                  <a:buNone/>
                </a:pPr>
                <a:r>
                  <a:rPr lang="en-US" i="1" dirty="0"/>
                  <a:t>Optimal Kalman Gain: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State Estimation update: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Covariance Estimation Update: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𝛪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𝛨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i="1" dirty="0"/>
                  <a:t>Measurement Residual: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E8CB4F2-099D-4A57-9999-7DC7E15EC0D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3"/>
                <a:stretch>
                  <a:fillRect l="-1529" t="-2801" b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39F99-D23E-4337-B118-2E58235D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767088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86419-850F-4A69-BE17-E3EC1C1DA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False data injection attack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804266-086B-43F8-B452-1D63B0345AD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False data injection attack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can be expressed as a linear combination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for random vector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False data injection attack: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𝑧</m:t>
                        </m:r>
                      </m:e>
                      <m:sub>
                        <m:r>
                          <a:rPr lang="en-US" i="1"/>
                          <m:t>𝜅</m:t>
                        </m:r>
                      </m:sub>
                      <m:sup>
                        <m:r>
                          <a:rPr lang="en-US" i="1"/>
                          <m:t>𝑎</m:t>
                        </m:r>
                      </m:sup>
                    </m:sSubSup>
                    <m:r>
                      <a:rPr lang="en-US" i="1"/>
                      <m:t>=</m:t>
                    </m:r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n-US" i="1"/>
                          <m:t>𝑧</m:t>
                        </m:r>
                      </m:e>
                      <m:sub>
                        <m:r>
                          <a:rPr lang="en-US" i="1"/>
                          <m:t>𝜅</m:t>
                        </m:r>
                      </m:sub>
                      <m:sup>
                        <m:r>
                          <a:rPr lang="en-US" i="1"/>
                          <m:t>0</m:t>
                        </m:r>
                      </m:sup>
                    </m:sSubSup>
                    <m:r>
                      <a:rPr lang="en-US" i="1"/>
                      <m:t>+</m:t>
                    </m:r>
                    <m:r>
                      <a:rPr lang="en-US" i="1"/>
                      <m:t>𝛼</m:t>
                    </m:r>
                    <m:r>
                      <a:rPr lang="en-US" i="1"/>
                      <m:t>=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𝐻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  <m:d>
                      <m:dPr>
                        <m:ctrlPr>
                          <a:rPr lang="en-US" i="1"/>
                        </m:ctrlPr>
                      </m:dPr>
                      <m:e>
                        <m:r>
                          <a:rPr lang="en-US" i="1"/>
                          <m:t>𝜃</m:t>
                        </m:r>
                        <m:r>
                          <a:rPr lang="en-US" i="1"/>
                          <m:t>+</m:t>
                        </m:r>
                        <m:r>
                          <a:rPr lang="en-US" i="1"/>
                          <m:t>𝑐</m:t>
                        </m:r>
                      </m:e>
                    </m:d>
                    <m:r>
                      <a:rPr lang="en-US" i="1"/>
                      <m:t>+</m:t>
                    </m:r>
                    <m:sSub>
                      <m:sSubPr>
                        <m:ctrlPr>
                          <a:rPr lang="en-US" i="1"/>
                        </m:ctrlPr>
                      </m:sSubPr>
                      <m:e>
                        <m:r>
                          <a:rPr lang="en-US" i="1"/>
                          <m:t>𝑒</m:t>
                        </m:r>
                      </m:e>
                      <m:sub>
                        <m:r>
                          <a:rPr lang="en-US" i="1"/>
                          <m:t>𝑘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State estimate residuals: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US" i="1"/>
                        </m:ctrlPr>
                      </m:dPr>
                      <m:e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𝑧</m:t>
                            </m:r>
                          </m:e>
                          <m:sub>
                            <m:r>
                              <a:rPr lang="en-US" i="1"/>
                              <m:t>𝜅</m:t>
                            </m:r>
                          </m:sub>
                          <m:sup>
                            <m:r>
                              <a:rPr lang="en-US" i="1"/>
                              <m:t>𝑎</m:t>
                            </m:r>
                          </m:sup>
                        </m:sSubSup>
                        <m:r>
                          <a:rPr lang="en-US" i="1"/>
                          <m:t>−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𝐻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r>
                              <a:rPr lang="en-US" i="1"/>
                              <m:t>𝜃</m:t>
                            </m:r>
                            <m:r>
                              <a:rPr lang="en-US" i="1"/>
                              <m:t>+</m:t>
                            </m:r>
                            <m:r>
                              <a:rPr lang="en-US" i="1"/>
                              <m:t>𝑐</m:t>
                            </m:r>
                          </m:e>
                        </m:d>
                      </m:e>
                    </m:d>
                    <m:r>
                      <a:rPr lang="en-US" i="1"/>
                      <m:t>= </m:t>
                    </m:r>
                    <m:d>
                      <m:dPr>
                        <m:begChr m:val="‖"/>
                        <m:endChr m:val="‖"/>
                        <m:ctrlPr>
                          <a:rPr lang="en-US" i="1"/>
                        </m:ctrlPr>
                      </m:dPr>
                      <m:e>
                        <m:sSubSup>
                          <m:sSubSupPr>
                            <m:ctrlPr>
                              <a:rPr lang="en-US" i="1"/>
                            </m:ctrlPr>
                          </m:sSubSupPr>
                          <m:e>
                            <m:r>
                              <a:rPr lang="en-US" i="1"/>
                              <m:t>𝑧</m:t>
                            </m:r>
                          </m:e>
                          <m:sub>
                            <m:r>
                              <a:rPr lang="en-US" i="1"/>
                              <m:t>𝜅</m:t>
                            </m:r>
                          </m:sub>
                          <m:sup>
                            <m:r>
                              <a:rPr lang="en-US" i="1"/>
                              <m:t>0</m:t>
                            </m:r>
                          </m:sup>
                        </m:sSubSup>
                        <m:r>
                          <a:rPr lang="en-US" i="1"/>
                          <m:t>− 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𝐻</m:t>
                            </m:r>
                          </m:e>
                          <m:sub>
                            <m:r>
                              <a:rPr lang="en-US" i="1"/>
                              <m:t>𝑘</m:t>
                            </m:r>
                          </m:sub>
                        </m:sSub>
                        <m:r>
                          <a:rPr lang="en-US" i="1"/>
                          <m:t>𝜃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804266-086B-43F8-B452-1D63B0345A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 r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F623C-A0FC-4C0E-8184-CFE79A4CC8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Residuals are unaffected by attack vector.</a:t>
            </a:r>
          </a:p>
          <a:p>
            <a:r>
              <a:rPr lang="en-US" dirty="0"/>
              <a:t>Can be countered by adding sparsity and low rank constraints to the state </a:t>
            </a:r>
            <a:r>
              <a:rPr lang="en-US"/>
              <a:t>estimator objective.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D1B2C-9575-48CC-94DD-EF1477708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135032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C6763C6-CD7E-4BDB-A139-F758A4480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False data injection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C5962BC-7555-4C67-9879-D6F3E0BD58D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Attack, for example, sensors.</a:t>
            </a:r>
          </a:p>
          <a:p>
            <a:pPr lvl="1"/>
            <a:r>
              <a:rPr lang="en-US" dirty="0"/>
              <a:t>Change data sent from sensors to controller.</a:t>
            </a:r>
          </a:p>
          <a:p>
            <a:pPr lvl="1"/>
            <a:r>
              <a:rPr lang="en-US" dirty="0"/>
              <a:t>False data results in inappropriate actions.</a:t>
            </a:r>
          </a:p>
          <a:p>
            <a:r>
              <a:rPr lang="en-US" dirty="0"/>
              <a:t>Example: suppress temperature readings in a fire control system.</a:t>
            </a:r>
          </a:p>
          <a:p>
            <a:r>
              <a:rPr lang="en-US" dirty="0"/>
              <a:t>Stuxnet employed false data injection.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5BFB3-8799-4878-82BF-BF137D89B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66477854-E07D-405F-B741-E0717729A46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45149" y="2478094"/>
            <a:ext cx="4835701" cy="30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60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154C3-9343-4504-BACB-4A587B275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191D4-44BA-4288-85A3-EEA14DD8F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Example: HVAC system with temperature sensor.</a:t>
            </a:r>
          </a:p>
          <a:p>
            <a:r>
              <a:rPr lang="en-US" dirty="0"/>
              <a:t>Example attack: apply heat to sensor to initiate air conditioning.</a:t>
            </a:r>
          </a:p>
          <a:p>
            <a:r>
              <a:rPr lang="en-US" dirty="0"/>
              <a:t>Countermeasures:</a:t>
            </a:r>
          </a:p>
          <a:p>
            <a:pPr lvl="1"/>
            <a:r>
              <a:rPr lang="en-US" dirty="0"/>
              <a:t>Multiple sensors.</a:t>
            </a:r>
          </a:p>
          <a:p>
            <a:pPr lvl="1"/>
            <a:r>
              <a:rPr lang="en-US" dirty="0"/>
              <a:t>Filter sensor data.</a:t>
            </a:r>
          </a:p>
          <a:p>
            <a:r>
              <a:rPr lang="en-US" dirty="0"/>
              <a:t>Data monitors are plant-specific and application-specific.</a:t>
            </a:r>
          </a:p>
          <a:p>
            <a:pPr lvl="1"/>
            <a:r>
              <a:rPr lang="en-US" dirty="0"/>
              <a:t>Operational plant parameter ranges should be known.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C5ED96-2D47-4E3F-B676-768199CBE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415193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DFB44E6-BC77-4ED4-BD6C-3DA831E01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grid vulnerability example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28FFD22-E9F0-4A9B-861A-C5ABEADB5CB3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r>
                  <a:rPr lang="en-US" dirty="0"/>
                  <a:t>Power grid:</a:t>
                </a:r>
              </a:p>
              <a:p>
                <a:pPr lvl="1"/>
                <a:r>
                  <a:rPr lang="en-US" dirty="0"/>
                  <a:t>Network of busses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/>
                  <a:t>) interconnected with transmission lines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).</a:t>
                </a:r>
              </a:p>
              <a:p>
                <a:pPr lvl="1"/>
                <a:r>
                  <a:rPr lang="en-US" dirty="0"/>
                  <a:t>System state represented by voltage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dirty="0"/>
                  <a:t> and phase angle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Active power injection measurement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pPr lvl="1"/>
                <a:r>
                  <a:rPr lang="en-US" dirty="0"/>
                  <a:t>Reactive power injection measurement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228FFD22-E9F0-4A9B-861A-C5ABEADB5CB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520AD1-0518-4C23-A0B6-C0E3E610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B3BC221-96FF-41D8-8EDB-794C692FA4C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0" y="2601999"/>
            <a:ext cx="5181600" cy="279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66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09BB4-E3E3-44BE-BBCC-576C164EB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grid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01A0C6-F5BD-44F5-8D11-528D4574FC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Power flow:</a:t>
            </a:r>
          </a:p>
          <a:p>
            <a:pPr lvl="1"/>
            <a:r>
              <a:rPr lang="en-US" dirty="0" err="1"/>
              <a:t>Z</a:t>
            </a:r>
            <a:r>
              <a:rPr lang="en-US" baseline="30000" dirty="0" err="1"/>
              <a:t>p</a:t>
            </a:r>
            <a:r>
              <a:rPr lang="en-US" baseline="-25000" dirty="0" err="1"/>
              <a:t>ij</a:t>
            </a:r>
            <a:r>
              <a:rPr lang="en-US" dirty="0"/>
              <a:t>= </a:t>
            </a:r>
            <a:r>
              <a:rPr lang="en-US" dirty="0" err="1"/>
              <a:t>h</a:t>
            </a:r>
            <a:r>
              <a:rPr lang="en-US" baseline="30000" dirty="0" err="1"/>
              <a:t>p</a:t>
            </a:r>
            <a:r>
              <a:rPr lang="en-US" baseline="-25000" dirty="0" err="1"/>
              <a:t>ij</a:t>
            </a:r>
            <a:r>
              <a:rPr lang="en-US" dirty="0"/>
              <a:t>(v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Z</a:t>
            </a:r>
            <a:r>
              <a:rPr lang="en-US" baseline="30000" dirty="0" err="1"/>
              <a:t>q</a:t>
            </a:r>
            <a:r>
              <a:rPr lang="en-US" baseline="-25000" dirty="0" err="1"/>
              <a:t>ij</a:t>
            </a:r>
            <a:r>
              <a:rPr lang="en-US" dirty="0"/>
              <a:t>= </a:t>
            </a:r>
            <a:r>
              <a:rPr lang="en-US" dirty="0" err="1"/>
              <a:t>h</a:t>
            </a:r>
            <a:r>
              <a:rPr lang="en-US" baseline="30000" dirty="0" err="1"/>
              <a:t>q</a:t>
            </a:r>
            <a:r>
              <a:rPr lang="en-US" baseline="-25000" dirty="0" err="1"/>
              <a:t>ij</a:t>
            </a:r>
            <a:r>
              <a:rPr lang="en-US" dirty="0"/>
              <a:t>(v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h</a:t>
            </a:r>
            <a:r>
              <a:rPr lang="en-US" baseline="30000" dirty="0" err="1"/>
              <a:t>p</a:t>
            </a:r>
            <a:r>
              <a:rPr lang="en-US" baseline="-25000" dirty="0" err="1"/>
              <a:t>ij</a:t>
            </a:r>
            <a:r>
              <a:rPr lang="en-US" dirty="0"/>
              <a:t>(v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)= v</a:t>
            </a:r>
            <a:r>
              <a:rPr lang="en-US" baseline="30000" dirty="0"/>
              <a:t>2</a:t>
            </a:r>
            <a:r>
              <a:rPr lang="en-US" baseline="-25000" dirty="0"/>
              <a:t>i </a:t>
            </a:r>
            <a:r>
              <a:rPr lang="en-US" dirty="0" err="1"/>
              <a:t>g</a:t>
            </a:r>
            <a:r>
              <a:rPr lang="en-US" baseline="-25000" dirty="0" err="1"/>
              <a:t>ij</a:t>
            </a:r>
            <a:r>
              <a:rPr lang="en-US" dirty="0"/>
              <a:t> – v</a:t>
            </a:r>
            <a:r>
              <a:rPr lang="en-US" baseline="-25000" dirty="0"/>
              <a:t>i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g</a:t>
            </a:r>
            <a:r>
              <a:rPr lang="en-US" baseline="-25000" dirty="0" err="1"/>
              <a:t>ij</a:t>
            </a:r>
            <a:r>
              <a:rPr lang="en-US" baseline="-25000" dirty="0"/>
              <a:t> </a:t>
            </a:r>
            <a:r>
              <a:rPr lang="en-US" dirty="0"/>
              <a:t>cos(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 –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 -v</a:t>
            </a:r>
            <a:r>
              <a:rPr lang="en-US" baseline="-25000" dirty="0"/>
              <a:t>i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b</a:t>
            </a:r>
            <a:r>
              <a:rPr lang="en-US" baseline="-25000" dirty="0" err="1"/>
              <a:t>ij</a:t>
            </a:r>
            <a:r>
              <a:rPr lang="en-US" dirty="0"/>
              <a:t> sin(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 –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	</a:t>
            </a:r>
            <a:r>
              <a:rPr lang="en-US" dirty="0" err="1"/>
              <a:t>h</a:t>
            </a:r>
            <a:r>
              <a:rPr lang="en-US" baseline="30000" dirty="0" err="1"/>
              <a:t>q</a:t>
            </a:r>
            <a:r>
              <a:rPr lang="en-US" baseline="-25000" dirty="0" err="1"/>
              <a:t>ij</a:t>
            </a:r>
            <a:r>
              <a:rPr lang="en-US" dirty="0"/>
              <a:t>(v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,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)= - v</a:t>
            </a:r>
            <a:r>
              <a:rPr lang="en-US" baseline="30000" dirty="0"/>
              <a:t>2</a:t>
            </a:r>
            <a:r>
              <a:rPr lang="en-US" baseline="-25000" dirty="0"/>
              <a:t>i </a:t>
            </a:r>
            <a:r>
              <a:rPr lang="en-US" dirty="0" err="1"/>
              <a:t>b</a:t>
            </a:r>
            <a:r>
              <a:rPr lang="en-US" baseline="-25000" dirty="0" err="1"/>
              <a:t>ij</a:t>
            </a:r>
            <a:r>
              <a:rPr lang="en-US" dirty="0"/>
              <a:t> – v</a:t>
            </a:r>
            <a:r>
              <a:rPr lang="en-US" baseline="-25000" dirty="0"/>
              <a:t>i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b</a:t>
            </a:r>
            <a:r>
              <a:rPr lang="en-US" baseline="-25000" dirty="0" err="1"/>
              <a:t>ij</a:t>
            </a:r>
            <a:r>
              <a:rPr lang="en-US" baseline="-25000" dirty="0"/>
              <a:t> </a:t>
            </a:r>
            <a:r>
              <a:rPr lang="en-US" dirty="0"/>
              <a:t>cos(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–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 -v</a:t>
            </a:r>
            <a:r>
              <a:rPr lang="en-US" baseline="-25000" dirty="0"/>
              <a:t>i </a:t>
            </a:r>
            <a:r>
              <a:rPr lang="en-US" dirty="0" err="1"/>
              <a:t>v</a:t>
            </a:r>
            <a:r>
              <a:rPr lang="en-US" baseline="-25000" dirty="0" err="1"/>
              <a:t>j</a:t>
            </a:r>
            <a:r>
              <a:rPr lang="en-US" baseline="-25000" dirty="0"/>
              <a:t> </a:t>
            </a:r>
            <a:r>
              <a:rPr lang="en-US" dirty="0" err="1"/>
              <a:t>g</a:t>
            </a:r>
            <a:r>
              <a:rPr lang="en-US" baseline="-25000" dirty="0" err="1"/>
              <a:t>ij</a:t>
            </a:r>
            <a:r>
              <a:rPr lang="en-US" dirty="0"/>
              <a:t> sin(</a:t>
            </a:r>
            <a:r>
              <a:rPr lang="el-GR" dirty="0"/>
              <a:t>θ</a:t>
            </a:r>
            <a:r>
              <a:rPr lang="en-US" baseline="-25000" dirty="0" err="1"/>
              <a:t>i</a:t>
            </a:r>
            <a:r>
              <a:rPr lang="en-US" dirty="0"/>
              <a:t>– </a:t>
            </a:r>
            <a:r>
              <a:rPr lang="el-GR" dirty="0"/>
              <a:t>θ</a:t>
            </a:r>
            <a:r>
              <a:rPr lang="en-US" baseline="-25000" dirty="0"/>
              <a:t>j</a:t>
            </a:r>
            <a:r>
              <a:rPr lang="en-US" dirty="0"/>
              <a:t>)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822B01-3657-4961-BF14-BD486C29A94B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/>
                  <a:t>Power injection:</a:t>
                </a:r>
              </a:p>
              <a:p>
                <a:pPr lvl="1"/>
                <a:r>
                  <a:rPr lang="en-US" dirty="0" err="1"/>
                  <a:t>Z</a:t>
                </a:r>
                <a:r>
                  <a:rPr lang="en-US" baseline="30000" dirty="0" err="1"/>
                  <a:t>p</a:t>
                </a:r>
                <a:r>
                  <a:rPr lang="en-US" baseline="-25000" dirty="0" err="1"/>
                  <a:t>ii</a:t>
                </a:r>
                <a:r>
                  <a:rPr lang="en-US" dirty="0"/>
                  <a:t>= </a:t>
                </a:r>
                <a:r>
                  <a:rPr lang="en-US" dirty="0" err="1"/>
                  <a:t>h</a:t>
                </a:r>
                <a:r>
                  <a:rPr lang="en-US" baseline="30000" dirty="0" err="1"/>
                  <a:t>p</a:t>
                </a:r>
                <a:r>
                  <a:rPr lang="en-US" baseline="-25000" dirty="0" err="1"/>
                  <a:t>ii</a:t>
                </a:r>
                <a:r>
                  <a:rPr lang="en-US" dirty="0"/>
                  <a:t> (v</a:t>
                </a:r>
                <a:r>
                  <a:rPr lang="en-US" baseline="-25000" dirty="0"/>
                  <a:t>i</a:t>
                </a:r>
                <a:r>
                  <a:rPr lang="en-US" dirty="0"/>
                  <a:t>, 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, v</a:t>
                </a:r>
                <a:r>
                  <a:rPr lang="en-US" baseline="-25000" dirty="0"/>
                  <a:t>i1</a:t>
                </a:r>
                <a:r>
                  <a:rPr lang="en-US" dirty="0"/>
                  <a:t>,…, </a:t>
                </a:r>
                <a:r>
                  <a:rPr lang="en-US" dirty="0" err="1"/>
                  <a:t>v</a:t>
                </a:r>
                <a:r>
                  <a:rPr lang="en-US" baseline="-25000" dirty="0" err="1"/>
                  <a:t>ik</a:t>
                </a:r>
                <a:r>
                  <a:rPr lang="en-US" dirty="0"/>
                  <a:t>, </a:t>
                </a:r>
                <a:r>
                  <a:rPr lang="el-GR" dirty="0"/>
                  <a:t>θ</a:t>
                </a:r>
                <a:r>
                  <a:rPr lang="en-US" baseline="-25000" dirty="0"/>
                  <a:t>i1</a:t>
                </a:r>
                <a:r>
                  <a:rPr lang="en-US" dirty="0"/>
                  <a:t>, …, </a:t>
                </a:r>
                <a:r>
                  <a:rPr lang="el-GR" dirty="0"/>
                  <a:t>θ</a:t>
                </a:r>
                <a:r>
                  <a:rPr lang="en-US" baseline="-25000" dirty="0" err="1"/>
                  <a:t>ik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 err="1"/>
                  <a:t>Z</a:t>
                </a:r>
                <a:r>
                  <a:rPr lang="en-US" baseline="30000" dirty="0" err="1"/>
                  <a:t>q</a:t>
                </a:r>
                <a:r>
                  <a:rPr lang="en-US" baseline="-25000" dirty="0" err="1"/>
                  <a:t>ii</a:t>
                </a:r>
                <a:r>
                  <a:rPr lang="en-US" dirty="0"/>
                  <a:t>= </a:t>
                </a:r>
                <a:r>
                  <a:rPr lang="en-US" dirty="0" err="1"/>
                  <a:t>h</a:t>
                </a:r>
                <a:r>
                  <a:rPr lang="en-US" baseline="30000" dirty="0" err="1"/>
                  <a:t>q</a:t>
                </a:r>
                <a:r>
                  <a:rPr lang="en-US" baseline="-25000" dirty="0" err="1"/>
                  <a:t>ii</a:t>
                </a:r>
                <a:r>
                  <a:rPr lang="en-US" dirty="0"/>
                  <a:t> (v</a:t>
                </a:r>
                <a:r>
                  <a:rPr lang="en-US" baseline="-25000" dirty="0"/>
                  <a:t>i</a:t>
                </a:r>
                <a:r>
                  <a:rPr lang="en-US" dirty="0"/>
                  <a:t>, 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, v</a:t>
                </a:r>
                <a:r>
                  <a:rPr lang="en-US" baseline="-25000" dirty="0"/>
                  <a:t>i1</a:t>
                </a:r>
                <a:r>
                  <a:rPr lang="en-US" dirty="0"/>
                  <a:t>,…, </a:t>
                </a:r>
                <a:r>
                  <a:rPr lang="en-US" dirty="0" err="1"/>
                  <a:t>v</a:t>
                </a:r>
                <a:r>
                  <a:rPr lang="en-US" baseline="-25000" dirty="0" err="1"/>
                  <a:t>ik</a:t>
                </a:r>
                <a:r>
                  <a:rPr lang="en-US" dirty="0"/>
                  <a:t>, </a:t>
                </a:r>
                <a:r>
                  <a:rPr lang="el-GR" dirty="0"/>
                  <a:t>θ</a:t>
                </a:r>
                <a:r>
                  <a:rPr lang="en-US" baseline="-25000" dirty="0"/>
                  <a:t>i1</a:t>
                </a:r>
                <a:r>
                  <a:rPr lang="en-US" dirty="0"/>
                  <a:t>, …, </a:t>
                </a:r>
                <a:r>
                  <a:rPr lang="el-GR" dirty="0"/>
                  <a:t>θ</a:t>
                </a:r>
                <a:r>
                  <a:rPr lang="en-US" baseline="-25000" dirty="0" err="1"/>
                  <a:t>ik</a:t>
                </a:r>
                <a:r>
                  <a:rPr lang="en-US" dirty="0"/>
                  <a:t>)</a:t>
                </a:r>
              </a:p>
              <a:p>
                <a:pPr lvl="1"/>
                <a:r>
                  <a:rPr lang="en-US" dirty="0" err="1"/>
                  <a:t>h</a:t>
                </a:r>
                <a:r>
                  <a:rPr lang="en-US" baseline="30000" dirty="0" err="1"/>
                  <a:t>p</a:t>
                </a:r>
                <a:r>
                  <a:rPr lang="en-US" baseline="-25000" dirty="0" err="1"/>
                  <a:t>ii</a:t>
                </a:r>
                <a:r>
                  <a:rPr lang="en-US" dirty="0"/>
                  <a:t>(</a:t>
                </a:r>
                <a:r>
                  <a:rPr lang="en-US" b="1" dirty="0"/>
                  <a:t>v</a:t>
                </a:r>
                <a:r>
                  <a:rPr lang="en-US" dirty="0"/>
                  <a:t>, </a:t>
                </a:r>
                <a:r>
                  <a:rPr lang="el-GR" b="1" dirty="0"/>
                  <a:t>θ</a:t>
                </a:r>
                <a:r>
                  <a:rPr lang="en-US" dirty="0"/>
                  <a:t>)= v</a:t>
                </a:r>
                <a:r>
                  <a:rPr lang="en-US" baseline="-25000" dirty="0"/>
                  <a:t>i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𝑗</m:t>
                        </m:r>
                        <m:r>
                          <a:rPr lang="en-US" i="1"/>
                          <m:t>∈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sub>
                      <m:sup/>
                      <m:e/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v</a:t>
                </a:r>
                <a:r>
                  <a:rPr lang="en-US" baseline="-25000" dirty="0" err="1"/>
                  <a:t>j</a:t>
                </a:r>
                <a:r>
                  <a:rPr lang="en-US" dirty="0"/>
                  <a:t> (-</a:t>
                </a:r>
                <a:r>
                  <a:rPr lang="en-US" dirty="0" err="1"/>
                  <a:t>g</a:t>
                </a:r>
                <a:r>
                  <a:rPr lang="en-US" baseline="-25000" dirty="0" err="1"/>
                  <a:t>ij</a:t>
                </a:r>
                <a:r>
                  <a:rPr lang="en-US" dirty="0"/>
                  <a:t> cos(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 – </a:t>
                </a:r>
                <a:r>
                  <a:rPr lang="el-GR" dirty="0"/>
                  <a:t>θ</a:t>
                </a:r>
                <a:r>
                  <a:rPr lang="en-US" baseline="-25000" dirty="0"/>
                  <a:t>j</a:t>
                </a:r>
                <a:r>
                  <a:rPr lang="en-US" dirty="0"/>
                  <a:t>) – </a:t>
                </a:r>
                <a:r>
                  <a:rPr lang="en-US" dirty="0" err="1"/>
                  <a:t>b</a:t>
                </a:r>
                <a:r>
                  <a:rPr lang="en-US" baseline="-25000" dirty="0" err="1"/>
                  <a:t>ij</a:t>
                </a:r>
                <a:r>
                  <a:rPr lang="en-US" dirty="0"/>
                  <a:t> sin(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 – </a:t>
                </a:r>
                <a:r>
                  <a:rPr lang="el-GR" dirty="0"/>
                  <a:t>θ</a:t>
                </a:r>
                <a:r>
                  <a:rPr lang="en-US" baseline="-25000" dirty="0"/>
                  <a:t>j</a:t>
                </a:r>
                <a:r>
                  <a:rPr lang="en-US" dirty="0"/>
                  <a:t>))</a:t>
                </a:r>
              </a:p>
              <a:p>
                <a:pPr lvl="1"/>
                <a:r>
                  <a:rPr lang="en-US" dirty="0" err="1"/>
                  <a:t>h</a:t>
                </a:r>
                <a:r>
                  <a:rPr lang="en-US" baseline="30000" dirty="0" err="1"/>
                  <a:t>q</a:t>
                </a:r>
                <a:r>
                  <a:rPr lang="en-US" baseline="-25000" dirty="0" err="1"/>
                  <a:t>ii</a:t>
                </a:r>
                <a:r>
                  <a:rPr lang="en-US" dirty="0"/>
                  <a:t>(</a:t>
                </a:r>
                <a:r>
                  <a:rPr lang="en-US" b="1" dirty="0"/>
                  <a:t>v</a:t>
                </a:r>
                <a:r>
                  <a:rPr lang="en-US" dirty="0"/>
                  <a:t>, </a:t>
                </a:r>
                <a:r>
                  <a:rPr lang="el-GR" b="1" dirty="0"/>
                  <a:t>θ</a:t>
                </a:r>
                <a:r>
                  <a:rPr lang="en-US" dirty="0"/>
                  <a:t>)= v</a:t>
                </a:r>
                <a:r>
                  <a:rPr lang="en-US" baseline="-25000" dirty="0"/>
                  <a:t>i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limLoc m:val="subSup"/>
                        <m:supHide m:val="on"/>
                        <m:ctrlPr>
                          <a:rPr lang="en-US" i="1"/>
                        </m:ctrlPr>
                      </m:naryPr>
                      <m:sub>
                        <m:r>
                          <a:rPr lang="en-US" i="1"/>
                          <m:t>𝑗</m:t>
                        </m:r>
                        <m:r>
                          <a:rPr lang="en-US" i="1"/>
                          <m:t>∈</m:t>
                        </m:r>
                        <m:sSub>
                          <m:sSubPr>
                            <m:ctrlPr>
                              <a:rPr lang="en-US" i="1"/>
                            </m:ctrlPr>
                          </m:sSubPr>
                          <m:e>
                            <m:r>
                              <a:rPr lang="en-US" i="1"/>
                              <m:t>𝑁</m:t>
                            </m:r>
                          </m:e>
                          <m:sub>
                            <m:r>
                              <a:rPr lang="en-US" i="1"/>
                              <m:t>𝑖</m:t>
                            </m:r>
                          </m:sub>
                        </m:sSub>
                      </m:sub>
                      <m:sup/>
                      <m:e/>
                    </m:nary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v</a:t>
                </a:r>
                <a:r>
                  <a:rPr lang="en-US" baseline="-25000" dirty="0" err="1"/>
                  <a:t>j</a:t>
                </a:r>
                <a:r>
                  <a:rPr lang="en-US" dirty="0"/>
                  <a:t> (-</a:t>
                </a:r>
                <a:r>
                  <a:rPr lang="en-US" dirty="0" err="1"/>
                  <a:t>g</a:t>
                </a:r>
                <a:r>
                  <a:rPr lang="en-US" baseline="-25000" dirty="0" err="1"/>
                  <a:t>ij</a:t>
                </a:r>
                <a:r>
                  <a:rPr lang="en-US" dirty="0"/>
                  <a:t> sin(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 – </a:t>
                </a:r>
                <a:r>
                  <a:rPr lang="el-GR" dirty="0"/>
                  <a:t>θ</a:t>
                </a:r>
                <a:r>
                  <a:rPr lang="en-US" baseline="-25000" dirty="0"/>
                  <a:t>j</a:t>
                </a:r>
                <a:r>
                  <a:rPr lang="en-US" dirty="0"/>
                  <a:t>) – </a:t>
                </a:r>
                <a:r>
                  <a:rPr lang="en-US" dirty="0" err="1"/>
                  <a:t>b</a:t>
                </a:r>
                <a:r>
                  <a:rPr lang="en-US" baseline="-25000" dirty="0" err="1"/>
                  <a:t>ij</a:t>
                </a:r>
                <a:r>
                  <a:rPr lang="en-US" dirty="0"/>
                  <a:t> cos(</a:t>
                </a:r>
                <a:r>
                  <a:rPr lang="el-GR" dirty="0"/>
                  <a:t>θ</a:t>
                </a:r>
                <a:r>
                  <a:rPr lang="en-US" baseline="-25000" dirty="0" err="1"/>
                  <a:t>i</a:t>
                </a:r>
                <a:r>
                  <a:rPr lang="en-US" dirty="0"/>
                  <a:t> – </a:t>
                </a:r>
                <a:r>
                  <a:rPr lang="el-GR" dirty="0"/>
                  <a:t>θ</a:t>
                </a:r>
                <a:r>
                  <a:rPr lang="en-US" baseline="-25000" dirty="0"/>
                  <a:t>j</a:t>
                </a:r>
                <a:r>
                  <a:rPr lang="en-US" dirty="0"/>
                  <a:t>))</a:t>
                </a:r>
              </a:p>
            </p:txBody>
          </p:sp>
        </mc:Choice>
        <mc:Fallback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1822B01-3657-4961-BF14-BD486C29A9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>
                <a:blip r:embed="rId2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6DDB6-0664-4F7B-A86E-53365EAD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250086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3738BD6-6148-44B3-B3A8-EB24775E2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estimation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AC964A4-3A5A-461B-BB07-89B97B89D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estimator estimates state variables to satisfy power equations and measurements.</a:t>
            </a:r>
          </a:p>
          <a:p>
            <a:r>
              <a:rPr lang="en-US" dirty="0"/>
              <a:t>Measurement error residue R= Z- h(X) captures difference between expected and actual measurements.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59725-16B1-4118-A50B-222FA9975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579652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A8E30-C9F8-48AE-9618-1549A861C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Vulnerability analysis as satisfiability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81BAD-1075-43DA-A9D9-52849CD917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Does there exist a combination of input data that is accepted by the monitor even though it is not correct?</a:t>
            </a:r>
          </a:p>
          <a:p>
            <a:r>
              <a:rPr lang="en-US" dirty="0"/>
              <a:t>Can be modeled as a satisfiability problem with real values.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65388-DF27-459C-A079-4A818F81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281712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663DF-202F-4E74-8607-73B043360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C6973-DB0D-4F5B-9C06-E3E71E4A9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Condition monitoring:</a:t>
            </a:r>
          </a:p>
          <a:p>
            <a:pPr lvl="1"/>
            <a:r>
              <a:rPr lang="en-US" dirty="0"/>
              <a:t>Model-based.</a:t>
            </a:r>
          </a:p>
          <a:p>
            <a:pPr lvl="1"/>
            <a:r>
              <a:rPr lang="en-US" dirty="0"/>
              <a:t>Model-free (neural networks, </a:t>
            </a:r>
            <a:r>
              <a:rPr lang="en-US" i="1" dirty="0"/>
              <a:t>etc.</a:t>
            </a:r>
            <a:r>
              <a:rPr lang="en-US" dirty="0"/>
              <a:t>).</a:t>
            </a:r>
          </a:p>
          <a:p>
            <a:r>
              <a:rPr lang="en-US" dirty="0"/>
              <a:t>Credibility of condition monitor depends on:</a:t>
            </a:r>
          </a:p>
          <a:p>
            <a:pPr lvl="1"/>
            <a:r>
              <a:rPr lang="en-US" dirty="0"/>
              <a:t>Accuracy of model.</a:t>
            </a:r>
          </a:p>
          <a:p>
            <a:pPr lvl="1"/>
            <a:r>
              <a:rPr lang="en-US" dirty="0"/>
              <a:t>Accuracy of estimation method.</a:t>
            </a:r>
          </a:p>
          <a:p>
            <a:pPr lvl="1"/>
            <a:r>
              <a:rPr lang="en-US" dirty="0"/>
              <a:t>Accuracy of statistical decision-making.</a:t>
            </a:r>
          </a:p>
          <a:p>
            <a:r>
              <a:rPr lang="en-US" dirty="0"/>
              <a:t>Kalman filter provides minimum-variance estimates.</a:t>
            </a:r>
          </a:p>
          <a:p>
            <a:pPr lvl="1"/>
            <a:r>
              <a:rPr lang="en-US" dirty="0"/>
              <a:t>Recursing provides good computational performance.</a:t>
            </a:r>
          </a:p>
          <a:p>
            <a:r>
              <a:rPr lang="en-US" dirty="0"/>
              <a:t>Confidence intervals can be used to detect deviations of operation.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D1E33C-166F-4B22-95C3-6D40B97C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025478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515F8E5-3B66-433E-BFFE-700C05FAF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Kalman filter as virtual sensor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C389D5-3ECB-439D-8D14-4240C0CBDC3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Kalman filter emulates fault-free plant.</a:t>
            </a:r>
          </a:p>
          <a:p>
            <a:r>
              <a:rPr lang="en-US" dirty="0"/>
              <a:t>Statistical deviation criteria are used to detect attacks.</a:t>
            </a:r>
          </a:p>
          <a:p>
            <a:pPr lvl="1"/>
            <a:r>
              <a:rPr lang="en-US" dirty="0"/>
              <a:t>The square of this residuals vector, weighted by the inverse of the associated covariance matrix, constitutes a random variable that follows the χ2 distribution.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ADF9B-3AF5-4A61-A9EB-8E47D2851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A606B97-16ED-4783-B6AE-D8F1B2B73D50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24249" y="3032494"/>
            <a:ext cx="4477501" cy="19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869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739</Words>
  <Application>Microsoft Office PowerPoint</Application>
  <PresentationFormat>Widescreen</PresentationFormat>
  <Paragraphs>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False Data Injection Attacks</vt:lpstr>
      <vt:lpstr>False data injection</vt:lpstr>
      <vt:lpstr>Vulnerability analysis</vt:lpstr>
      <vt:lpstr>Power grid vulnerability example</vt:lpstr>
      <vt:lpstr>Power grid model</vt:lpstr>
      <vt:lpstr>State estimation</vt:lpstr>
      <vt:lpstr>Vulnerability analysis as satisfiability</vt:lpstr>
      <vt:lpstr>Dynamic monitoring</vt:lpstr>
      <vt:lpstr>Kalman filter as virtual sensor</vt:lpstr>
      <vt:lpstr>Kalman filter operation</vt:lpstr>
      <vt:lpstr>False data injection attack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Safety and Security Landscape</dc:title>
  <dc:creator>USer</dc:creator>
  <cp:lastModifiedBy>USer</cp:lastModifiedBy>
  <cp:revision>59</cp:revision>
  <dcterms:created xsi:type="dcterms:W3CDTF">2019-06-12T23:56:28Z</dcterms:created>
  <dcterms:modified xsi:type="dcterms:W3CDTF">2019-06-14T19:54:41Z</dcterms:modified>
</cp:coreProperties>
</file>